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9"/>
  </p:notesMasterIdLst>
  <p:handoutMasterIdLst>
    <p:handoutMasterId r:id="rId10"/>
  </p:handoutMasterIdLst>
  <p:sldIdLst>
    <p:sldId id="586" r:id="rId2"/>
    <p:sldId id="587" r:id="rId3"/>
    <p:sldId id="588" r:id="rId4"/>
    <p:sldId id="590" r:id="rId5"/>
    <p:sldId id="270" r:id="rId6"/>
    <p:sldId id="484" r:id="rId7"/>
    <p:sldId id="59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 Lenk" initials="KL" lastIdx="1" clrIdx="0">
    <p:extLst>
      <p:ext uri="{19B8F6BF-5375-455C-9EA6-DF929625EA0E}">
        <p15:presenceInfo xmlns:p15="http://schemas.microsoft.com/office/powerpoint/2012/main" userId="29e30b85fc840a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666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19" d="100"/>
          <a:sy n="119" d="100"/>
        </p:scale>
        <p:origin x="1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01F7565-42AD-5660-AF08-3F3FEAD250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D4DCE531-03BE-EC55-59D3-BB587C29E7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98461-E7C1-406F-B5B4-02BF7A96BFCF}" type="datetimeFigureOut">
              <a:rPr lang="de-AT" smtClean="0"/>
              <a:t>10.08.2025</a:t>
            </a:fld>
            <a:endParaRPr lang="de-AT"/>
          </a:p>
        </p:txBody>
      </p:sp>
      <p:sp>
        <p:nvSpPr>
          <p:cNvPr id="4" name="Fußzeilenplatzhalter 3">
            <a:extLst>
              <a:ext uri="{FF2B5EF4-FFF2-40B4-BE49-F238E27FC236}">
                <a16:creationId xmlns:a16="http://schemas.microsoft.com/office/drawing/2014/main" id="{795FA711-B466-6616-96E8-2E569B281B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8B5A5886-5EA3-0564-8C5B-82F0B0C86D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30230B-E5CA-4C94-B6FE-90389453C01B}" type="slidenum">
              <a:rPr lang="de-AT" smtClean="0"/>
              <a:t>‹Nr.›</a:t>
            </a:fld>
            <a:endParaRPr lang="de-AT"/>
          </a:p>
        </p:txBody>
      </p:sp>
    </p:spTree>
    <p:extLst>
      <p:ext uri="{BB962C8B-B14F-4D97-AF65-F5344CB8AC3E}">
        <p14:creationId xmlns:p14="http://schemas.microsoft.com/office/powerpoint/2010/main" val="19415230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3A9BC-AC84-4EDA-ABBE-9E9DDAA96167}" type="datetimeFigureOut">
              <a:rPr lang="de-AT" smtClean="0"/>
              <a:t>10.08.2025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3F3D0-F62E-46D3-8429-981BDA3D12E6}" type="slidenum">
              <a:rPr lang="de-AT" smtClean="0"/>
              <a:t>‹Nr.›</a:t>
            </a:fld>
            <a:endParaRPr lang="de-AT"/>
          </a:p>
        </p:txBody>
      </p:sp>
    </p:spTree>
    <p:extLst>
      <p:ext uri="{BB962C8B-B14F-4D97-AF65-F5344CB8AC3E}">
        <p14:creationId xmlns:p14="http://schemas.microsoft.com/office/powerpoint/2010/main" val="1293879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379955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EA83BFB8-EAB6-46B6-9ED4-C2B52B441511}" type="datetime1">
              <a:rPr lang="de-AT" smtClean="0"/>
              <a:t>10.08.2025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248802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5707A49-59DD-4D6D-9DAD-BF0BFE7E4ED9}" type="datetime1">
              <a:rPr lang="de-AT" smtClean="0"/>
              <a:t>10.08.2025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393912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8BDDA14F-14F2-4D1D-AD40-BBA508BB3A5B}" type="datetime1">
              <a:rPr lang="de-AT" smtClean="0"/>
              <a:t>10.08.2025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3028541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3CFC96D5-C14B-4B11-8399-EE9DE1AAF714}" type="datetime1">
              <a:rPr lang="de-AT" smtClean="0"/>
              <a:t>10.08.2025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C7D93FE-B1E4-4F14-9C0C-A7B991FDACB8}" type="slidenum">
              <a:rPr lang="de-AT" smtClean="0"/>
              <a:t>‹Nr.›</a:t>
            </a:fld>
            <a:endParaRPr lang="de-A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22089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75EC653-6481-4F1B-AD07-BAEDE948352D}" type="datetime1">
              <a:rPr lang="de-AT" smtClean="0"/>
              <a:t>10.08.2025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2280760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654F8E-198C-4A9E-8EF6-583317A24297}" type="datetime1">
              <a:rPr lang="de-AT" smtClean="0"/>
              <a:t>10.08.2025</a:t>
            </a:fld>
            <a:endParaRPr lang="de-AT"/>
          </a:p>
        </p:txBody>
      </p:sp>
      <p:sp>
        <p:nvSpPr>
          <p:cNvPr id="4"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298245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CFDDA8-5BAA-44E5-A533-52F1A059FEB4}" type="datetime1">
              <a:rPr lang="de-AT" smtClean="0"/>
              <a:t>10.08.2025</a:t>
            </a:fld>
            <a:endParaRPr lang="de-AT"/>
          </a:p>
        </p:txBody>
      </p:sp>
      <p:sp>
        <p:nvSpPr>
          <p:cNvPr id="4"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253437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FC9A70C-8146-4AD5-A470-6C888F674712}" type="datetime1">
              <a:rPr lang="de-AT" smtClean="0"/>
              <a:t>10.08.2025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220648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147676D-0B40-4ABC-BFF9-AC5AB6B105AE}" type="datetime1">
              <a:rPr lang="de-AT" smtClean="0"/>
              <a:t>10.08.2025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154811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003AF1A1-2894-4242-B016-87E082F6926D}" type="datetime1">
              <a:rPr lang="de-AT" smtClean="0"/>
              <a:t>10.08.2025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39948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537D9D8-E4FD-4946-A508-C73E595C507C}" type="datetime1">
              <a:rPr lang="de-AT" smtClean="0"/>
              <a:t>10.08.2025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416351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1A252F3-108B-4CDD-AB85-76785A1AB0F4}" type="datetime1">
              <a:rPr lang="de-AT" smtClean="0"/>
              <a:t>10.08.2025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87790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66A36A5-2595-449B-9478-8DCF4131D5CA}" type="datetime1">
              <a:rPr lang="de-AT" smtClean="0"/>
              <a:t>10.08.2025</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377177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fld id="{38D2688F-E739-4943-82FB-7836426AC9CF}" type="datetime1">
              <a:rPr lang="de-AT" smtClean="0"/>
              <a:t>10.08.2025</a:t>
            </a:fld>
            <a:endParaRPr lang="de-AT"/>
          </a:p>
        </p:txBody>
      </p:sp>
      <p:sp>
        <p:nvSpPr>
          <p:cNvPr id="5" name="Footer Placeholder 3"/>
          <p:cNvSpPr>
            <a:spLocks noGrp="1"/>
          </p:cNvSpPr>
          <p:nvPr>
            <p:ph type="ftr" sz="quarter" idx="11"/>
          </p:nvPr>
        </p:nvSpPr>
        <p:spPr/>
        <p:txBody>
          <a:bodyPr/>
          <a:lstStyle/>
          <a:p>
            <a:endParaRPr lang="de-AT"/>
          </a:p>
        </p:txBody>
      </p:sp>
      <p:sp>
        <p:nvSpPr>
          <p:cNvPr id="6" name="Slide Number Placeholder 4"/>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354791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55F874F-7DDA-4612-8152-C97351A67426}" type="datetime1">
              <a:rPr lang="de-AT" smtClean="0"/>
              <a:t>10.08.2025</a:t>
            </a:fld>
            <a:endParaRPr lang="de-AT"/>
          </a:p>
        </p:txBody>
      </p:sp>
      <p:sp>
        <p:nvSpPr>
          <p:cNvPr id="5" name="Footer Placeholder 2"/>
          <p:cNvSpPr>
            <a:spLocks noGrp="1"/>
          </p:cNvSpPr>
          <p:nvPr>
            <p:ph type="ftr" sz="quarter" idx="11"/>
          </p:nvPr>
        </p:nvSpPr>
        <p:spPr/>
        <p:txBody>
          <a:bodyPr/>
          <a:lstStyle/>
          <a:p>
            <a:endParaRPr lang="de-AT"/>
          </a:p>
        </p:txBody>
      </p:sp>
      <p:sp>
        <p:nvSpPr>
          <p:cNvPr id="6" name="Slide Number Placeholder 3"/>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344776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fld id="{C63F6C4B-7044-4AFD-B775-A0A140044C9A}" type="datetime1">
              <a:rPr lang="de-AT" smtClean="0"/>
              <a:t>10.08.2025</a:t>
            </a:fld>
            <a:endParaRPr lang="de-AT"/>
          </a:p>
        </p:txBody>
      </p:sp>
      <p:sp>
        <p:nvSpPr>
          <p:cNvPr id="5" name="Footer Placeholder 5"/>
          <p:cNvSpPr>
            <a:spLocks noGrp="1"/>
          </p:cNvSpPr>
          <p:nvPr>
            <p:ph type="ftr" sz="quarter" idx="11"/>
          </p:nvPr>
        </p:nvSpPr>
        <p:spPr/>
        <p:txBody>
          <a:bodyPr/>
          <a:lstStyle/>
          <a:p>
            <a:endParaRPr lang="de-AT"/>
          </a:p>
        </p:txBody>
      </p:sp>
      <p:sp>
        <p:nvSpPr>
          <p:cNvPr id="6" name="Slide Number Placeholder 6"/>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307425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FEEC6FBE-A63D-47F7-84BC-3AAC9678D69F}" type="datetime1">
              <a:rPr lang="de-AT" smtClean="0"/>
              <a:t>10.08.2025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9C7D93FE-B1E4-4F14-9C0C-A7B991FDACB8}" type="slidenum">
              <a:rPr lang="de-AT" smtClean="0"/>
              <a:t>‹Nr.›</a:t>
            </a:fld>
            <a:endParaRPr lang="de-AT"/>
          </a:p>
        </p:txBody>
      </p:sp>
    </p:spTree>
    <p:extLst>
      <p:ext uri="{BB962C8B-B14F-4D97-AF65-F5344CB8AC3E}">
        <p14:creationId xmlns:p14="http://schemas.microsoft.com/office/powerpoint/2010/main" val="183481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9324607-78E3-4353-9949-88A8E3B607FD}" type="datetime1">
              <a:rPr lang="de-AT" smtClean="0"/>
              <a:t>10.08.2025</a:t>
            </a:fld>
            <a:endParaRPr lang="de-A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A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C7D93FE-B1E4-4F14-9C0C-A7B991FDACB8}" type="slidenum">
              <a:rPr lang="de-AT" smtClean="0"/>
              <a:t>‹Nr.›</a:t>
            </a:fld>
            <a:endParaRPr lang="de-AT"/>
          </a:p>
        </p:txBody>
      </p:sp>
    </p:spTree>
    <p:extLst>
      <p:ext uri="{BB962C8B-B14F-4D97-AF65-F5344CB8AC3E}">
        <p14:creationId xmlns:p14="http://schemas.microsoft.com/office/powerpoint/2010/main" val="286425046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ergwacht-moedling.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39702" y="0"/>
            <a:ext cx="12192000" cy="4066162"/>
          </a:xfrm>
        </p:spPr>
        <p:txBody>
          <a:bodyPr>
            <a:normAutofit/>
          </a:bodyPr>
          <a:lstStyle/>
          <a:p>
            <a:pPr algn="ctr"/>
            <a:r>
              <a:rPr lang="de-DE" dirty="0">
                <a:solidFill>
                  <a:srgbClr val="FFFF00"/>
                </a:solidFill>
                <a:latin typeface="Cooper Black" pitchFamily="18" charset="0"/>
              </a:rPr>
              <a:t>Hallo und herzlich willkommen in der Homepage der </a:t>
            </a:r>
            <a:r>
              <a:rPr lang="de-DE" dirty="0">
                <a:solidFill>
                  <a:srgbClr val="FFC000"/>
                </a:solidFill>
                <a:latin typeface="Cooper Black" pitchFamily="18" charset="0"/>
              </a:rPr>
              <a:t>Mödlinger Berg- und Naturwacht!</a:t>
            </a:r>
            <a:br>
              <a:rPr lang="de-DE" dirty="0">
                <a:solidFill>
                  <a:srgbClr val="002060"/>
                </a:solidFill>
              </a:rPr>
            </a:br>
            <a:endParaRPr lang="de-DE" dirty="0">
              <a:solidFill>
                <a:srgbClr val="FFC000"/>
              </a:solidFill>
              <a:latin typeface="Cooper Black" pitchFamily="18" charset="0"/>
            </a:endParaRPr>
          </a:p>
        </p:txBody>
      </p:sp>
      <p:pic>
        <p:nvPicPr>
          <p:cNvPr id="5" name="Grafik 4">
            <a:extLst>
              <a:ext uri="{FF2B5EF4-FFF2-40B4-BE49-F238E27FC236}">
                <a16:creationId xmlns:a16="http://schemas.microsoft.com/office/drawing/2014/main" id="{B04B30C2-EFF4-47B6-4256-A7FE3014D0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41057"/>
            <a:ext cx="2214578" cy="2214578"/>
          </a:xfrm>
          <a:prstGeom prst="rect">
            <a:avLst/>
          </a:prstGeom>
        </p:spPr>
      </p:pic>
      <p:pic>
        <p:nvPicPr>
          <p:cNvPr id="1026" name="Picture 2" descr="D:\LOGOS\Logo herausgelöst.png"/>
          <p:cNvPicPr>
            <a:picLocks noChangeAspect="1" noChangeArrowheads="1"/>
          </p:cNvPicPr>
          <p:nvPr/>
        </p:nvPicPr>
        <p:blipFill>
          <a:blip r:embed="rId3" cstate="print"/>
          <a:srcRect/>
          <a:stretch>
            <a:fillRect/>
          </a:stretch>
        </p:blipFill>
        <p:spPr bwMode="auto">
          <a:xfrm>
            <a:off x="3920193" y="3941057"/>
            <a:ext cx="2215509" cy="221457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00050" y="73479"/>
            <a:ext cx="11283043" cy="6784521"/>
          </a:xfrm>
        </p:spPr>
        <p:txBody>
          <a:bodyPr>
            <a:normAutofit/>
          </a:bodyPr>
          <a:lstStyle/>
          <a:p>
            <a:pPr algn="ctr"/>
            <a:r>
              <a:rPr lang="de-DE" sz="4800" b="1" dirty="0">
                <a:solidFill>
                  <a:srgbClr val="FFFF00"/>
                </a:solidFill>
                <a:latin typeface="Calibri" panose="020F0502020204030204" pitchFamily="34" charset="0"/>
                <a:ea typeface="Calibri" panose="020F0502020204030204" pitchFamily="34" charset="0"/>
                <a:cs typeface="Calibri" panose="020F0502020204030204" pitchFamily="34" charset="0"/>
              </a:rPr>
              <a:t>Mit der folgenden kurzen Präsentation möchten wir Ihnen einen Einblick in die Tätigkeit unseres parteiunabhängigen Vereins vermitteln.</a:t>
            </a:r>
            <a:br>
              <a:rPr lang="de-DE" sz="4800" b="1" dirty="0">
                <a:solidFill>
                  <a:srgbClr val="FFFF00"/>
                </a:solidFill>
                <a:latin typeface="Calibri" panose="020F0502020204030204" pitchFamily="34" charset="0"/>
                <a:ea typeface="Calibri" panose="020F0502020204030204" pitchFamily="34" charset="0"/>
                <a:cs typeface="Calibri" panose="020F0502020204030204" pitchFamily="34" charset="0"/>
              </a:rPr>
            </a:br>
            <a:r>
              <a:rPr lang="de-DE" sz="4800" b="1" dirty="0">
                <a:solidFill>
                  <a:srgbClr val="FFFF00"/>
                </a:solidFill>
                <a:latin typeface="Calibri" panose="020F0502020204030204" pitchFamily="34" charset="0"/>
                <a:ea typeface="Calibri" panose="020F0502020204030204" pitchFamily="34" charset="0"/>
                <a:cs typeface="Calibri" panose="020F0502020204030204" pitchFamily="34" charset="0"/>
              </a:rPr>
              <a:t>Sollten Sie es für sinnvoll erachten, uns bei der ehrenamtlichen Arbeit zu unterstützen, dann melden Sie sich bitte telefonisch unter </a:t>
            </a:r>
            <a:r>
              <a:rPr lang="de-DE" sz="4800" b="1" dirty="0">
                <a:solidFill>
                  <a:srgbClr val="FFC000"/>
                </a:solidFill>
                <a:latin typeface="Calibri" panose="020F0502020204030204" pitchFamily="34" charset="0"/>
                <a:ea typeface="Calibri" panose="020F0502020204030204" pitchFamily="34" charset="0"/>
                <a:cs typeface="Calibri" panose="020F0502020204030204" pitchFamily="34" charset="0"/>
              </a:rPr>
              <a:t>+43 699 14401015 </a:t>
            </a:r>
            <a:r>
              <a:rPr lang="de-DE" sz="4800" b="1" dirty="0">
                <a:solidFill>
                  <a:srgbClr val="FFFF00"/>
                </a:solidFill>
                <a:latin typeface="Calibri" panose="020F0502020204030204" pitchFamily="34" charset="0"/>
                <a:ea typeface="Calibri" panose="020F0502020204030204" pitchFamily="34" charset="0"/>
                <a:cs typeface="Calibri" panose="020F0502020204030204" pitchFamily="34" charset="0"/>
              </a:rPr>
              <a:t>oder per E-Mail unter </a:t>
            </a:r>
            <a:r>
              <a:rPr lang="de-DE" sz="4800" b="1" dirty="0">
                <a:solidFill>
                  <a:srgbClr val="FFC000"/>
                </a:solidFill>
                <a:latin typeface="Calibri" panose="020F0502020204030204" pitchFamily="34" charset="0"/>
                <a:ea typeface="Calibri" panose="020F0502020204030204" pitchFamily="34" charset="0"/>
                <a:cs typeface="Calibri" panose="020F0502020204030204" pitchFamily="34" charset="0"/>
              </a:rPr>
              <a:t>office@bergwacht-moedling.com</a:t>
            </a:r>
            <a:r>
              <a:rPr lang="de-DE" sz="4800" b="1" dirty="0">
                <a:solidFill>
                  <a:srgbClr val="FFFF00"/>
                </a:solidFill>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1BAC308-009E-E8CF-D1A9-E83ABDEEFC45}"/>
              </a:ext>
            </a:extLst>
          </p:cNvPr>
          <p:cNvSpPr txBox="1"/>
          <p:nvPr/>
        </p:nvSpPr>
        <p:spPr>
          <a:xfrm>
            <a:off x="0" y="140491"/>
            <a:ext cx="11927460" cy="3170099"/>
          </a:xfrm>
          <a:prstGeom prst="rect">
            <a:avLst/>
          </a:prstGeom>
          <a:noFill/>
        </p:spPr>
        <p:txBody>
          <a:bodyPr wrap="square">
            <a:spAutoFit/>
          </a:bodyPr>
          <a:lstStyle/>
          <a:p>
            <a:pPr algn="ctr"/>
            <a:r>
              <a:rPr lang="de-DE" sz="3200" b="1" dirty="0">
                <a:solidFill>
                  <a:srgbClr val="FFFF00"/>
                </a:solidFill>
                <a:latin typeface="Calibri" panose="020F0502020204030204" pitchFamily="34" charset="0"/>
                <a:ea typeface="Calibri" panose="020F0502020204030204" pitchFamily="34" charset="0"/>
                <a:cs typeface="Calibri" panose="020F0502020204030204" pitchFamily="34" charset="0"/>
              </a:rPr>
              <a:t>Wer ist denn diese</a:t>
            </a:r>
            <a:br>
              <a:rPr lang="de-DE" sz="3200" b="1" dirty="0">
                <a:solidFill>
                  <a:srgbClr val="FFFF00"/>
                </a:solidFill>
                <a:latin typeface="Calibri" panose="020F0502020204030204" pitchFamily="34" charset="0"/>
                <a:ea typeface="Calibri" panose="020F0502020204030204" pitchFamily="34" charset="0"/>
                <a:cs typeface="Calibri" panose="020F0502020204030204" pitchFamily="34" charset="0"/>
              </a:rPr>
            </a:br>
            <a:r>
              <a:rPr lang="de-DE" sz="4000" b="1" dirty="0">
                <a:solidFill>
                  <a:srgbClr val="FFC000"/>
                </a:solidFill>
                <a:latin typeface="Cooper Black" panose="0208090404030B020404" pitchFamily="18" charset="0"/>
              </a:rPr>
              <a:t>„MÖDLINGER BERG- und NATURWACHT“ </a:t>
            </a:r>
          </a:p>
          <a:p>
            <a:pPr algn="ctr"/>
            <a:r>
              <a:rPr lang="de-DE" sz="3200" b="1" dirty="0">
                <a:solidFill>
                  <a:srgbClr val="FFFF00"/>
                </a:solidFill>
                <a:latin typeface="Calibri" panose="020F0502020204030204" pitchFamily="34" charset="0"/>
                <a:ea typeface="Calibri" panose="020F0502020204030204" pitchFamily="34" charset="0"/>
                <a:cs typeface="Calibri" panose="020F0502020204030204" pitchFamily="34" charset="0"/>
              </a:rPr>
              <a:t>eigentlich und was leistet sie für die Allgemeinheit?</a:t>
            </a:r>
          </a:p>
          <a:p>
            <a:pPr algn="ctr"/>
            <a:br>
              <a:rPr lang="de-DE" sz="3200" b="1" dirty="0">
                <a:solidFill>
                  <a:srgbClr val="FFFF00"/>
                </a:solidFill>
                <a:latin typeface="Calibri" panose="020F0502020204030204" pitchFamily="34" charset="0"/>
                <a:ea typeface="Calibri" panose="020F0502020204030204" pitchFamily="34" charset="0"/>
                <a:cs typeface="Calibri" panose="020F0502020204030204" pitchFamily="34" charset="0"/>
              </a:rPr>
            </a:br>
            <a:br>
              <a:rPr lang="de-DE" sz="3200" b="1" dirty="0">
                <a:solidFill>
                  <a:srgbClr val="FFFF00"/>
                </a:solidFill>
                <a:latin typeface="Calibri" panose="020F0502020204030204" pitchFamily="34" charset="0"/>
                <a:ea typeface="Calibri" panose="020F0502020204030204" pitchFamily="34" charset="0"/>
                <a:cs typeface="Calibri" panose="020F0502020204030204" pitchFamily="34" charset="0"/>
              </a:rPr>
            </a:br>
            <a:endParaRPr lang="de-AT" sz="3200"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066A7674-E37A-836B-9DB8-106569845E02}"/>
              </a:ext>
            </a:extLst>
          </p:cNvPr>
          <p:cNvSpPr txBox="1"/>
          <p:nvPr/>
        </p:nvSpPr>
        <p:spPr>
          <a:xfrm>
            <a:off x="1040147" y="2931857"/>
            <a:ext cx="11984610" cy="3785652"/>
          </a:xfrm>
          <a:prstGeom prst="rect">
            <a:avLst/>
          </a:prstGeom>
          <a:noFill/>
        </p:spPr>
        <p:txBody>
          <a:bodyPr wrap="square">
            <a:spAutoFit/>
          </a:bodyPr>
          <a:lstStyle/>
          <a:p>
            <a:r>
              <a:rPr lang="de-DE" sz="3200" b="1" dirty="0"/>
              <a:t>&gt; </a:t>
            </a:r>
            <a:r>
              <a:rPr lang="de-DE" sz="3200" b="1" dirty="0">
                <a:solidFill>
                  <a:srgbClr val="FFFF00"/>
                </a:solidFill>
                <a:latin typeface="Calibri" panose="020F0502020204030204" pitchFamily="34" charset="0"/>
                <a:ea typeface="Calibri" panose="020F0502020204030204" pitchFamily="34" charset="0"/>
                <a:cs typeface="Calibri" panose="020F0502020204030204" pitchFamily="34" charset="0"/>
              </a:rPr>
              <a:t>Sie informiert über den Natur- und Umweltschutz,</a:t>
            </a:r>
          </a:p>
          <a:p>
            <a:r>
              <a:rPr lang="de-DE" sz="4000" b="1" dirty="0">
                <a:latin typeface="Calibri" panose="020F0502020204030204" pitchFamily="34" charset="0"/>
                <a:ea typeface="Calibri" panose="020F0502020204030204" pitchFamily="34" charset="0"/>
                <a:cs typeface="Calibri" panose="020F0502020204030204" pitchFamily="34" charset="0"/>
              </a:rPr>
              <a:t>&gt;</a:t>
            </a:r>
            <a:r>
              <a:rPr lang="de-DE" sz="3200" b="1" dirty="0">
                <a:latin typeface="Calibri" panose="020F0502020204030204" pitchFamily="34" charset="0"/>
                <a:ea typeface="Calibri" panose="020F0502020204030204" pitchFamily="34" charset="0"/>
                <a:cs typeface="Calibri" panose="020F0502020204030204" pitchFamily="34" charset="0"/>
              </a:rPr>
              <a:t> </a:t>
            </a:r>
            <a:r>
              <a:rPr lang="de-DE" sz="3200" b="1" dirty="0">
                <a:solidFill>
                  <a:srgbClr val="FFFF00"/>
                </a:solidFill>
                <a:latin typeface="Calibri" panose="020F0502020204030204" pitchFamily="34" charset="0"/>
                <a:ea typeface="Calibri" panose="020F0502020204030204" pitchFamily="34" charset="0"/>
                <a:cs typeface="Calibri" panose="020F0502020204030204" pitchFamily="34" charset="0"/>
              </a:rPr>
              <a:t>unterstützt die Gemeinden und Behörden bei der</a:t>
            </a:r>
            <a:br>
              <a:rPr lang="de-DE" sz="3200" b="1" dirty="0">
                <a:solidFill>
                  <a:srgbClr val="FFFF00"/>
                </a:solidFill>
                <a:latin typeface="Calibri" panose="020F0502020204030204" pitchFamily="34" charset="0"/>
                <a:ea typeface="Calibri" panose="020F0502020204030204" pitchFamily="34" charset="0"/>
                <a:cs typeface="Calibri" panose="020F0502020204030204" pitchFamily="34" charset="0"/>
              </a:rPr>
            </a:br>
            <a:r>
              <a:rPr lang="de-DE"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Erhaltung der Naturlandschaft und hilft bei deren Pflege</a:t>
            </a:r>
            <a:br>
              <a:rPr lang="de-DE" sz="3200" b="1" dirty="0">
                <a:solidFill>
                  <a:srgbClr val="FFFF00"/>
                </a:solidFill>
                <a:latin typeface="Calibri" panose="020F0502020204030204" pitchFamily="34" charset="0"/>
                <a:ea typeface="Calibri" panose="020F0502020204030204" pitchFamily="34" charset="0"/>
                <a:cs typeface="Calibri" panose="020F0502020204030204" pitchFamily="34" charset="0"/>
              </a:rPr>
            </a:br>
            <a:r>
              <a:rPr lang="de-DE" sz="3200" b="1" dirty="0">
                <a:solidFill>
                  <a:srgbClr val="FFFF00"/>
                </a:solidFill>
                <a:latin typeface="Calibri" panose="020F0502020204030204" pitchFamily="34" charset="0"/>
                <a:ea typeface="Calibri" panose="020F0502020204030204" pitchFamily="34" charset="0"/>
                <a:cs typeface="Calibri" panose="020F0502020204030204" pitchFamily="34" charset="0"/>
              </a:rPr>
              <a:t>    AKTIV mit und</a:t>
            </a:r>
          </a:p>
          <a:p>
            <a:r>
              <a:rPr lang="de-DE" sz="4000" b="1" dirty="0">
                <a:solidFill>
                  <a:srgbClr val="FFFFFF"/>
                </a:solidFill>
                <a:latin typeface="Calibri" panose="020F0502020204030204" pitchFamily="34" charset="0"/>
                <a:ea typeface="Calibri" panose="020F0502020204030204" pitchFamily="34" charset="0"/>
                <a:cs typeface="Calibri" panose="020F0502020204030204" pitchFamily="34" charset="0"/>
              </a:rPr>
              <a:t>&gt;</a:t>
            </a:r>
            <a:r>
              <a:rPr lang="de-DE" sz="3200" b="1" dirty="0">
                <a:solidFill>
                  <a:srgbClr val="FFFFFF"/>
                </a:solidFill>
                <a:latin typeface="Calibri" panose="020F0502020204030204" pitchFamily="34" charset="0"/>
                <a:ea typeface="Calibri" panose="020F0502020204030204" pitchFamily="34" charset="0"/>
                <a:cs typeface="Calibri" panose="020F0502020204030204" pitchFamily="34" charset="0"/>
              </a:rPr>
              <a:t> überwacht die Einhaltung der Gesetze zum Schutz</a:t>
            </a:r>
            <a:br>
              <a:rPr lang="de-DE" sz="3200" b="1" dirty="0">
                <a:solidFill>
                  <a:srgbClr val="FFFFFF"/>
                </a:solidFill>
                <a:latin typeface="Calibri" panose="020F0502020204030204" pitchFamily="34" charset="0"/>
                <a:ea typeface="Calibri" panose="020F0502020204030204" pitchFamily="34" charset="0"/>
                <a:cs typeface="Calibri" panose="020F0502020204030204" pitchFamily="34" charset="0"/>
              </a:rPr>
            </a:br>
            <a:r>
              <a:rPr lang="de-DE" sz="3200" b="1" dirty="0">
                <a:solidFill>
                  <a:srgbClr val="FFFFFF"/>
                </a:solidFill>
                <a:latin typeface="Calibri" panose="020F0502020204030204" pitchFamily="34" charset="0"/>
                <a:ea typeface="Calibri" panose="020F0502020204030204" pitchFamily="34" charset="0"/>
                <a:cs typeface="Calibri" panose="020F0502020204030204" pitchFamily="34" charset="0"/>
              </a:rPr>
              <a:t>    der Natur und der Umwelt.</a:t>
            </a:r>
          </a:p>
          <a:p>
            <a:pPr marL="457200" indent="-457200">
              <a:buFont typeface="Wingdings" panose="05000000000000000000" pitchFamily="2" charset="2"/>
              <a:buChar char="Ø"/>
            </a:pPr>
            <a:endParaRPr lang="de-DE" sz="3200" b="1" dirty="0">
              <a:solidFill>
                <a:srgbClr val="FFC000"/>
              </a:solidFill>
              <a:latin typeface="+mj-lt"/>
            </a:endParaRPr>
          </a:p>
        </p:txBody>
      </p:sp>
    </p:spTree>
    <p:extLst>
      <p:ext uri="{BB962C8B-B14F-4D97-AF65-F5344CB8AC3E}">
        <p14:creationId xmlns:p14="http://schemas.microsoft.com/office/powerpoint/2010/main" val="293612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1046B-B4A8-1894-3060-2B769149954B}"/>
              </a:ext>
            </a:extLst>
          </p:cNvPr>
          <p:cNvSpPr>
            <a:spLocks noGrp="1"/>
          </p:cNvSpPr>
          <p:nvPr>
            <p:ph type="title"/>
          </p:nvPr>
        </p:nvSpPr>
        <p:spPr>
          <a:xfrm>
            <a:off x="0" y="490194"/>
            <a:ext cx="12192000" cy="6136849"/>
          </a:xfrm>
        </p:spPr>
        <p:txBody>
          <a:bodyPr/>
          <a:lstStyle/>
          <a:p>
            <a:pPr algn="ctr"/>
            <a:r>
              <a:rPr lang="de-DE" b="1" dirty="0">
                <a:latin typeface="Arial" panose="020B0604020202020204" pitchFamily="34" charset="0"/>
                <a:cs typeface="Arial" panose="020B0604020202020204" pitchFamily="34" charset="0"/>
              </a:rPr>
              <a:t>Unbelehrbare werden selbstverständlich</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zur Anzeige gebracht</a:t>
            </a:r>
            <a:r>
              <a:rPr lang="de-DE" b="1" dirty="0"/>
              <a:t>. </a:t>
            </a:r>
            <a:br>
              <a:rPr lang="de-DE" dirty="0"/>
            </a:br>
            <a:br>
              <a:rPr lang="de-DE" dirty="0"/>
            </a:br>
            <a:r>
              <a:rPr lang="de-DE" b="1" dirty="0"/>
              <a:t>Die beeideten Umweltschutz- und Feldschutz – Organe  sind dazu nicht nur ermächtigt, sondern zum Teil auch verpflichtet.</a:t>
            </a:r>
            <a:br>
              <a:rPr lang="de-DE" dirty="0"/>
            </a:br>
            <a:br>
              <a:rPr lang="de-DE" dirty="0"/>
            </a:br>
            <a:r>
              <a:rPr lang="de-DE" b="1" dirty="0">
                <a:solidFill>
                  <a:srgbClr val="FFFF00"/>
                </a:solidFill>
              </a:rPr>
              <a:t>Aber in Mödling gibt es keine Bleamerl – Polizisten mehr, die Zeit ist vorbei!</a:t>
            </a:r>
            <a:endParaRPr lang="de-AT" b="1" dirty="0">
              <a:solidFill>
                <a:srgbClr val="FFFF00"/>
              </a:solidFill>
            </a:endParaRPr>
          </a:p>
        </p:txBody>
      </p:sp>
    </p:spTree>
    <p:extLst>
      <p:ext uri="{BB962C8B-B14F-4D97-AF65-F5344CB8AC3E}">
        <p14:creationId xmlns:p14="http://schemas.microsoft.com/office/powerpoint/2010/main" val="51092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C886D-463B-2C47-AB9D-AB0496C94A2B}"/>
              </a:ext>
            </a:extLst>
          </p:cNvPr>
          <p:cNvSpPr>
            <a:spLocks noGrp="1"/>
          </p:cNvSpPr>
          <p:nvPr>
            <p:ph type="ctrTitle"/>
          </p:nvPr>
        </p:nvSpPr>
        <p:spPr>
          <a:xfrm>
            <a:off x="1595438" y="908571"/>
            <a:ext cx="9144000" cy="5544616"/>
          </a:xfrm>
          <a:ln>
            <a:miter lim="800000"/>
            <a:headEnd/>
            <a:tailEnd/>
          </a:ln>
        </p:spPr>
        <p:txBody>
          <a:bodyPr/>
          <a:lstStyle/>
          <a:p>
            <a:pPr>
              <a:defRPr/>
            </a:pPr>
            <a:r>
              <a:rPr lang="de-AT" sz="7200" dirty="0">
                <a:solidFill>
                  <a:srgbClr val="FFFF00"/>
                </a:solidFill>
                <a:latin typeface="Cooper Black" panose="0208090404030B020404" pitchFamily="18" charset="0"/>
              </a:rPr>
              <a:t>AUSSTELLUNGEN</a:t>
            </a:r>
          </a:p>
        </p:txBody>
      </p:sp>
      <p:sp>
        <p:nvSpPr>
          <p:cNvPr id="10243" name="Untertitel 2">
            <a:extLst>
              <a:ext uri="{FF2B5EF4-FFF2-40B4-BE49-F238E27FC236}">
                <a16:creationId xmlns:a16="http://schemas.microsoft.com/office/drawing/2014/main" id="{91B955E6-6419-D895-C9F0-3CCACF131EDC}"/>
              </a:ext>
            </a:extLst>
          </p:cNvPr>
          <p:cNvSpPr>
            <a:spLocks noGrp="1"/>
          </p:cNvSpPr>
          <p:nvPr>
            <p:ph type="subTitle" idx="1"/>
          </p:nvPr>
        </p:nvSpPr>
        <p:spPr>
          <a:xfrm>
            <a:off x="2063750" y="-169682"/>
            <a:ext cx="7854950" cy="5222695"/>
          </a:xfrm>
        </p:spPr>
        <p:txBody>
          <a:bodyPr>
            <a:normAutofit fontScale="92500" lnSpcReduction="10000"/>
          </a:bodyPr>
          <a:lstStyle/>
          <a:p>
            <a:pPr algn="ctr">
              <a:lnSpc>
                <a:spcPct val="80000"/>
              </a:lnSpc>
            </a:pPr>
            <a:endParaRPr lang="de-AT" altLang="de-DE" sz="1800" dirty="0"/>
          </a:p>
          <a:p>
            <a:pPr algn="ctr">
              <a:lnSpc>
                <a:spcPct val="80000"/>
              </a:lnSpc>
            </a:pPr>
            <a:endParaRPr lang="de-AT" altLang="de-DE" sz="6000" dirty="0">
              <a:solidFill>
                <a:srgbClr val="FFFF00"/>
              </a:solidFill>
              <a:latin typeface="Cooper Black" panose="0208090404030B020404" pitchFamily="18" charset="0"/>
            </a:endParaRPr>
          </a:p>
          <a:p>
            <a:pPr algn="ctr">
              <a:lnSpc>
                <a:spcPct val="80000"/>
              </a:lnSpc>
            </a:pPr>
            <a:r>
              <a:rPr lang="de-AT" altLang="de-DE" sz="6000" dirty="0">
                <a:solidFill>
                  <a:srgbClr val="FFFF00"/>
                </a:solidFill>
                <a:latin typeface="Cooper Black" panose="0208090404030B020404" pitchFamily="18" charset="0"/>
              </a:rPr>
              <a:t>DAHER</a:t>
            </a:r>
          </a:p>
          <a:p>
            <a:pPr algn="ctr">
              <a:lnSpc>
                <a:spcPct val="80000"/>
              </a:lnSpc>
            </a:pPr>
            <a:endParaRPr lang="de-AT" altLang="de-DE" sz="6000" dirty="0">
              <a:solidFill>
                <a:srgbClr val="FFFF00"/>
              </a:solidFill>
              <a:latin typeface="Cooper Black" panose="0208090404030B020404" pitchFamily="18" charset="0"/>
            </a:endParaRPr>
          </a:p>
          <a:p>
            <a:pPr algn="ctr">
              <a:lnSpc>
                <a:spcPct val="80000"/>
              </a:lnSpc>
            </a:pPr>
            <a:r>
              <a:rPr lang="de-AT" altLang="de-DE" sz="6000" dirty="0">
                <a:solidFill>
                  <a:srgbClr val="FFC000"/>
                </a:solidFill>
                <a:latin typeface="Calibri" panose="020F0502020204030204" pitchFamily="34" charset="0"/>
              </a:rPr>
              <a:t> </a:t>
            </a:r>
            <a:r>
              <a:rPr lang="de-AT" altLang="de-DE" sz="6600" dirty="0">
                <a:solidFill>
                  <a:srgbClr val="FFC000"/>
                </a:solidFill>
                <a:latin typeface="Cooper Black" panose="0208090404030B020404" pitchFamily="18" charset="0"/>
              </a:rPr>
              <a:t>INFORMATION</a:t>
            </a:r>
          </a:p>
          <a:p>
            <a:pPr algn="ctr">
              <a:lnSpc>
                <a:spcPct val="80000"/>
              </a:lnSpc>
            </a:pPr>
            <a:endParaRPr lang="de-AT" altLang="de-DE" sz="6000" b="1" dirty="0">
              <a:solidFill>
                <a:srgbClr val="FFC000"/>
              </a:solidFill>
              <a:latin typeface="Cooper Black" panose="0208090404030B020404" pitchFamily="18" charset="0"/>
            </a:endParaRPr>
          </a:p>
          <a:p>
            <a:pPr algn="ctr">
              <a:lnSpc>
                <a:spcPct val="80000"/>
              </a:lnSpc>
            </a:pPr>
            <a:r>
              <a:rPr lang="de-AT" altLang="de-DE" sz="6600" b="1" dirty="0">
                <a:solidFill>
                  <a:srgbClr val="FFC000"/>
                </a:solidFill>
                <a:latin typeface="Cooper Black" panose="0208090404030B020404" pitchFamily="18" charset="0"/>
              </a:rPr>
              <a:t>PRÄVENTION</a:t>
            </a:r>
          </a:p>
        </p:txBody>
      </p:sp>
      <p:sp>
        <p:nvSpPr>
          <p:cNvPr id="3" name="Pfeil: nach rechts 2">
            <a:extLst>
              <a:ext uri="{FF2B5EF4-FFF2-40B4-BE49-F238E27FC236}">
                <a16:creationId xmlns:a16="http://schemas.microsoft.com/office/drawing/2014/main" id="{F5782C07-4F68-A7CC-DDBF-325A566C5726}"/>
              </a:ext>
            </a:extLst>
          </p:cNvPr>
          <p:cNvSpPr/>
          <p:nvPr/>
        </p:nvSpPr>
        <p:spPr>
          <a:xfrm rot="5400000">
            <a:off x="5735637" y="2987935"/>
            <a:ext cx="720725" cy="66516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de-AT" dirty="0">
              <a:highlight>
                <a:srgbClr val="FFFF00"/>
              </a:highlight>
            </a:endParaRPr>
          </a:p>
        </p:txBody>
      </p:sp>
      <p:sp>
        <p:nvSpPr>
          <p:cNvPr id="4" name="Pfeil: nach unten 3">
            <a:extLst>
              <a:ext uri="{FF2B5EF4-FFF2-40B4-BE49-F238E27FC236}">
                <a16:creationId xmlns:a16="http://schemas.microsoft.com/office/drawing/2014/main" id="{D65115AC-834C-78F9-7B34-2CC176DB50DA}"/>
              </a:ext>
            </a:extLst>
          </p:cNvPr>
          <p:cNvSpPr/>
          <p:nvPr/>
        </p:nvSpPr>
        <p:spPr>
          <a:xfrm>
            <a:off x="5736430" y="4729163"/>
            <a:ext cx="719138" cy="647700"/>
          </a:xfrm>
          <a:prstGeom prst="downArrow">
            <a:avLst>
              <a:gd name="adj1" fmla="val 50000"/>
              <a:gd name="adj2" fmla="val 4875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5" name="Pfeil: nach unten 4">
            <a:extLst>
              <a:ext uri="{FF2B5EF4-FFF2-40B4-BE49-F238E27FC236}">
                <a16:creationId xmlns:a16="http://schemas.microsoft.com/office/drawing/2014/main" id="{B8106311-2C20-41D4-821C-71B52EABB6C5}"/>
              </a:ext>
            </a:extLst>
          </p:cNvPr>
          <p:cNvSpPr/>
          <p:nvPr/>
        </p:nvSpPr>
        <p:spPr>
          <a:xfrm>
            <a:off x="5753434" y="1530051"/>
            <a:ext cx="719138" cy="647700"/>
          </a:xfrm>
          <a:prstGeom prst="downArrow">
            <a:avLst>
              <a:gd name="adj1" fmla="val 50000"/>
              <a:gd name="adj2" fmla="val 4875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de-AT"/>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F7EAB-745A-C6CC-576E-50587E13FD00}"/>
              </a:ext>
            </a:extLst>
          </p:cNvPr>
          <p:cNvSpPr>
            <a:spLocks noGrp="1"/>
          </p:cNvSpPr>
          <p:nvPr>
            <p:ph type="ctrTitle"/>
          </p:nvPr>
        </p:nvSpPr>
        <p:spPr>
          <a:xfrm flipV="1">
            <a:off x="5618163" y="1052514"/>
            <a:ext cx="4291012" cy="319087"/>
          </a:xfrm>
        </p:spPr>
        <p:txBody>
          <a:bodyPr>
            <a:normAutofit fontScale="90000"/>
          </a:bodyPr>
          <a:lstStyle/>
          <a:p>
            <a:pPr>
              <a:defRPr/>
            </a:pPr>
            <a:endParaRPr lang="de-AT" dirty="0"/>
          </a:p>
        </p:txBody>
      </p:sp>
      <p:sp>
        <p:nvSpPr>
          <p:cNvPr id="3" name="Untertitel 2">
            <a:extLst>
              <a:ext uri="{FF2B5EF4-FFF2-40B4-BE49-F238E27FC236}">
                <a16:creationId xmlns:a16="http://schemas.microsoft.com/office/drawing/2014/main" id="{7452A412-EB49-CB46-D976-CFC082FDDC2A}"/>
              </a:ext>
            </a:extLst>
          </p:cNvPr>
          <p:cNvSpPr>
            <a:spLocks noGrp="1"/>
          </p:cNvSpPr>
          <p:nvPr>
            <p:ph type="subTitle" idx="1"/>
          </p:nvPr>
        </p:nvSpPr>
        <p:spPr>
          <a:xfrm>
            <a:off x="6302376" y="159024"/>
            <a:ext cx="4365625" cy="6575346"/>
          </a:xfrm>
          <a:solidFill>
            <a:srgbClr val="0070C0"/>
          </a:solidFill>
          <a:ln w="57150">
            <a:solidFill>
              <a:schemeClr val="tx1"/>
            </a:solidFill>
          </a:ln>
        </p:spPr>
        <p:txBody>
          <a:bodyPr>
            <a:normAutofit/>
          </a:bodyPr>
          <a:lstStyle/>
          <a:p>
            <a:pPr algn="l">
              <a:defRPr/>
            </a:pPr>
            <a:r>
              <a:rPr lang="de-DE" altLang="de-DE" dirty="0"/>
              <a:t> </a:t>
            </a:r>
          </a:p>
          <a:p>
            <a:pPr algn="ctr">
              <a:defRPr/>
            </a:pPr>
            <a:r>
              <a:rPr lang="de-DE" altLang="de-DE" sz="2600" b="1" dirty="0">
                <a:solidFill>
                  <a:srgbClr val="FFFF00"/>
                </a:solidFill>
              </a:rPr>
              <a:t>… </a:t>
            </a:r>
            <a:r>
              <a:rPr lang="de-DE" altLang="de-DE" sz="2600" b="1" dirty="0">
                <a:solidFill>
                  <a:srgbClr val="FFFF00"/>
                </a:solidFill>
                <a:latin typeface="Comic Sans MS" panose="030F0702030302020204" pitchFamily="66" charset="0"/>
              </a:rPr>
              <a:t>war immer schon ein Prinzip der</a:t>
            </a:r>
          </a:p>
          <a:p>
            <a:pPr>
              <a:defRPr/>
            </a:pPr>
            <a:endParaRPr lang="de-DE" altLang="de-DE" b="1" dirty="0">
              <a:solidFill>
                <a:srgbClr val="006600"/>
              </a:solidFill>
            </a:endParaRPr>
          </a:p>
          <a:p>
            <a:pPr>
              <a:defRPr/>
            </a:pPr>
            <a:endParaRPr lang="de-DE" altLang="de-DE" b="1" dirty="0">
              <a:solidFill>
                <a:srgbClr val="006600"/>
              </a:solidFill>
            </a:endParaRPr>
          </a:p>
          <a:p>
            <a:pPr>
              <a:defRPr/>
            </a:pPr>
            <a:endParaRPr lang="de-DE" altLang="de-DE" b="1" dirty="0">
              <a:solidFill>
                <a:srgbClr val="006600"/>
              </a:solidFill>
            </a:endParaRPr>
          </a:p>
          <a:p>
            <a:pPr>
              <a:defRPr/>
            </a:pPr>
            <a:endParaRPr lang="de-DE" altLang="de-DE" b="1" dirty="0">
              <a:solidFill>
                <a:srgbClr val="006600"/>
              </a:solidFill>
            </a:endParaRPr>
          </a:p>
          <a:p>
            <a:pPr>
              <a:defRPr/>
            </a:pPr>
            <a:endParaRPr lang="de-DE" altLang="de-DE" b="1" dirty="0">
              <a:solidFill>
                <a:srgbClr val="006600"/>
              </a:solidFill>
            </a:endParaRPr>
          </a:p>
          <a:p>
            <a:pPr>
              <a:defRPr/>
            </a:pPr>
            <a:endParaRPr lang="de-DE" altLang="de-DE" b="1" dirty="0">
              <a:solidFill>
                <a:srgbClr val="006600"/>
              </a:solidFill>
            </a:endParaRPr>
          </a:p>
          <a:p>
            <a:pPr>
              <a:defRPr/>
            </a:pPr>
            <a:endParaRPr lang="de-DE" altLang="de-DE" b="1" dirty="0">
              <a:solidFill>
                <a:srgbClr val="006600"/>
              </a:solidFill>
            </a:endParaRPr>
          </a:p>
          <a:p>
            <a:pPr algn="ctr">
              <a:defRPr/>
            </a:pPr>
            <a:r>
              <a:rPr lang="de-DE" altLang="de-DE" b="1" dirty="0">
                <a:solidFill>
                  <a:srgbClr val="006600"/>
                </a:solidFill>
              </a:rPr>
              <a:t> </a:t>
            </a:r>
          </a:p>
          <a:p>
            <a:pPr algn="ctr">
              <a:defRPr/>
            </a:pPr>
            <a:r>
              <a:rPr lang="de-DE" altLang="de-DE" sz="3200" b="1" dirty="0">
                <a:solidFill>
                  <a:srgbClr val="FFFF00"/>
                </a:solidFill>
                <a:latin typeface="Comic Sans MS" panose="030F0702030302020204" pitchFamily="66" charset="0"/>
              </a:rPr>
              <a:t>Informieren </a:t>
            </a:r>
            <a:br>
              <a:rPr lang="de-DE" altLang="de-DE" sz="3200" b="1" dirty="0">
                <a:solidFill>
                  <a:srgbClr val="FFFF00"/>
                </a:solidFill>
                <a:latin typeface="Comic Sans MS" panose="030F0702030302020204" pitchFamily="66" charset="0"/>
              </a:rPr>
            </a:br>
            <a:r>
              <a:rPr lang="de-DE" altLang="de-DE" sz="3200" b="1" dirty="0">
                <a:solidFill>
                  <a:srgbClr val="FFFF00"/>
                </a:solidFill>
                <a:latin typeface="Comic Sans MS" panose="030F0702030302020204" pitchFamily="66" charset="0"/>
              </a:rPr>
              <a:t>und versuchen </a:t>
            </a:r>
            <a:br>
              <a:rPr lang="de-DE" altLang="de-DE" sz="3200" b="1" dirty="0">
                <a:solidFill>
                  <a:srgbClr val="FFFF00"/>
                </a:solidFill>
                <a:latin typeface="Comic Sans MS" panose="030F0702030302020204" pitchFamily="66" charset="0"/>
              </a:rPr>
            </a:br>
            <a:r>
              <a:rPr lang="de-DE" altLang="de-DE" sz="3200" b="1" dirty="0">
                <a:solidFill>
                  <a:srgbClr val="FFFF00"/>
                </a:solidFill>
                <a:latin typeface="Comic Sans MS" panose="030F0702030302020204" pitchFamily="66" charset="0"/>
              </a:rPr>
              <a:t>zu überzeugen!   </a:t>
            </a:r>
            <a:endParaRPr lang="de-AT" altLang="de-DE" sz="3200" b="1" dirty="0">
              <a:solidFill>
                <a:srgbClr val="FFFF00"/>
              </a:solidFill>
              <a:latin typeface="Comic Sans MS" panose="030F0702030302020204" pitchFamily="66" charset="0"/>
            </a:endParaRPr>
          </a:p>
        </p:txBody>
      </p:sp>
      <p:pic>
        <p:nvPicPr>
          <p:cNvPr id="12292" name="Grafik 3">
            <a:extLst>
              <a:ext uri="{FF2B5EF4-FFF2-40B4-BE49-F238E27FC236}">
                <a16:creationId xmlns:a16="http://schemas.microsoft.com/office/drawing/2014/main" id="{E2EBB9AA-A148-ABB2-02C2-612CF49A18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41327"/>
            <a:ext cx="4778375" cy="661074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4BF30AD0-9A4A-51E5-8F16-3FF45263A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579" y="1587525"/>
            <a:ext cx="3163217" cy="31632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D3179-058B-0353-39C0-2E7826ABC8DB}"/>
              </a:ext>
            </a:extLst>
          </p:cNvPr>
          <p:cNvSpPr>
            <a:spLocks noGrp="1"/>
          </p:cNvSpPr>
          <p:nvPr>
            <p:ph type="title"/>
          </p:nvPr>
        </p:nvSpPr>
        <p:spPr>
          <a:xfrm>
            <a:off x="646111" y="4588042"/>
            <a:ext cx="11233068" cy="1981200"/>
          </a:xfrm>
        </p:spPr>
        <p:txBody>
          <a:bodyPr/>
          <a:lstStyle/>
          <a:p>
            <a:r>
              <a:rPr lang="de-DE" b="1" dirty="0">
                <a:solidFill>
                  <a:srgbClr val="FFC000"/>
                </a:solidFill>
                <a:latin typeface="Calibri" panose="020F0502020204030204" pitchFamily="34" charset="0"/>
                <a:ea typeface="Calibri" panose="020F0502020204030204" pitchFamily="34" charset="0"/>
                <a:cs typeface="Calibri" panose="020F0502020204030204" pitchFamily="34" charset="0"/>
              </a:rPr>
              <a:t>Unter  </a:t>
            </a:r>
            <a:r>
              <a:rPr lang="de-DE" sz="5400" b="1" dirty="0">
                <a:solidFill>
                  <a:srgbClr val="FFFF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https://bergwacht-moedling.com</a:t>
            </a:r>
            <a:r>
              <a:rPr lang="de-DE" sz="5400"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br>
              <a:rPr lang="de-DE" b="1" dirty="0">
                <a:solidFill>
                  <a:srgbClr val="FFC000"/>
                </a:solidFill>
                <a:latin typeface="Calibri" panose="020F0502020204030204" pitchFamily="34" charset="0"/>
                <a:ea typeface="Calibri" panose="020F0502020204030204" pitchFamily="34" charset="0"/>
                <a:cs typeface="Calibri" panose="020F0502020204030204" pitchFamily="34" charset="0"/>
              </a:rPr>
            </a:br>
            <a:r>
              <a:rPr lang="de-DE" b="1" dirty="0">
                <a:solidFill>
                  <a:srgbClr val="FFC000"/>
                </a:solidFill>
                <a:latin typeface="Calibri" panose="020F0502020204030204" pitchFamily="34" charset="0"/>
                <a:ea typeface="Calibri" panose="020F0502020204030204" pitchFamily="34" charset="0"/>
                <a:cs typeface="Calibri" panose="020F0502020204030204" pitchFamily="34" charset="0"/>
              </a:rPr>
              <a:t>können Sie sich ausführlich über uns informieren.</a:t>
            </a:r>
            <a:endParaRPr lang="de-AT" b="1" dirty="0">
              <a:solidFill>
                <a:srgbClr val="FFC00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E4DEF9FF-B36E-8D8B-18D3-C45EDC9FD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505" y="387559"/>
            <a:ext cx="3163217" cy="3163217"/>
          </a:xfrm>
          <a:prstGeom prst="rect">
            <a:avLst/>
          </a:prstGeom>
        </p:spPr>
      </p:pic>
    </p:spTree>
    <p:extLst>
      <p:ext uri="{BB962C8B-B14F-4D97-AF65-F5344CB8AC3E}">
        <p14:creationId xmlns:p14="http://schemas.microsoft.com/office/powerpoint/2010/main" val="1817327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223</Words>
  <Application>Microsoft Office PowerPoint</Application>
  <PresentationFormat>Breitbild</PresentationFormat>
  <Paragraphs>29</Paragraphs>
  <Slides>7</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vt:i4>
      </vt:variant>
    </vt:vector>
  </HeadingPairs>
  <TitlesOfParts>
    <vt:vector size="15" baseType="lpstr">
      <vt:lpstr>Arial</vt:lpstr>
      <vt:lpstr>Calibri</vt:lpstr>
      <vt:lpstr>Century Gothic</vt:lpstr>
      <vt:lpstr>Comic Sans MS</vt:lpstr>
      <vt:lpstr>Cooper Black</vt:lpstr>
      <vt:lpstr>Wingdings</vt:lpstr>
      <vt:lpstr>Wingdings 3</vt:lpstr>
      <vt:lpstr>Ion</vt:lpstr>
      <vt:lpstr>Hallo und herzlich willkommen in der Homepage der Mödlinger Berg- und Naturwacht! </vt:lpstr>
      <vt:lpstr>Mit der folgenden kurzen Präsentation möchten wir Ihnen einen Einblick in die Tätigkeit unseres parteiunabhängigen Vereins vermitteln. Sollten Sie es für sinnvoll erachten, uns bei der ehrenamtlichen Arbeit zu unterstützen, dann melden Sie sich bitte telefonisch unter +43 699 14401015 oder per E-Mail unter office@bergwacht-moedling.com.</vt:lpstr>
      <vt:lpstr>PowerPoint-Präsentation</vt:lpstr>
      <vt:lpstr>Unbelehrbare werden selbstverständlich zur Anzeige gebracht.   Die beeideten Umweltschutz- und Feldschutz – Organe  sind dazu nicht nur ermächtigt, sondern zum Teil auch verpflichtet.  Aber in Mödling gibt es keine Bleamerl – Polizisten mehr, die Zeit ist vorbei!</vt:lpstr>
      <vt:lpstr>AUSSTELLUNGEN</vt:lpstr>
      <vt:lpstr>PowerPoint-Präsentation</vt:lpstr>
      <vt:lpstr>Unter  https://bergwacht-moedling.com  können Sie sich ausführlich über uns informieren.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Karl Lenk</dc:creator>
  <cp:lastModifiedBy>Karl Lenk</cp:lastModifiedBy>
  <cp:revision>8</cp:revision>
  <dcterms:created xsi:type="dcterms:W3CDTF">2025-08-09T06:44:18Z</dcterms:created>
  <dcterms:modified xsi:type="dcterms:W3CDTF">2025-08-10T01:21:05Z</dcterms:modified>
</cp:coreProperties>
</file>